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4"/>
  </p:notesMasterIdLst>
  <p:sldIdLst>
    <p:sldId id="364" r:id="rId2"/>
    <p:sldId id="259" r:id="rId3"/>
    <p:sldId id="260" r:id="rId4"/>
    <p:sldId id="262" r:id="rId5"/>
    <p:sldId id="309" r:id="rId6"/>
    <p:sldId id="263" r:id="rId7"/>
    <p:sldId id="264" r:id="rId8"/>
    <p:sldId id="265" r:id="rId9"/>
    <p:sldId id="36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05" r:id="rId19"/>
    <p:sldId id="275" r:id="rId20"/>
    <p:sldId id="276" r:id="rId21"/>
    <p:sldId id="311" r:id="rId22"/>
    <p:sldId id="279" r:id="rId23"/>
    <p:sldId id="312" r:id="rId24"/>
    <p:sldId id="280" r:id="rId25"/>
    <p:sldId id="283" r:id="rId26"/>
    <p:sldId id="307" r:id="rId27"/>
    <p:sldId id="284" r:id="rId28"/>
    <p:sldId id="287" r:id="rId29"/>
    <p:sldId id="301" r:id="rId30"/>
    <p:sldId id="303" r:id="rId31"/>
    <p:sldId id="304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996633"/>
    <a:srgbClr val="808000"/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82" d="100"/>
          <a:sy n="82" d="100"/>
        </p:scale>
        <p:origin x="133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7D23F-F0B8-487D-87E3-696010083830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B2FE8-3968-452D-B7A6-7A0D058BD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F409-6543-42F9-B686-236A173CD187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4A0D-2EEC-4809-9033-08BF109A29AC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7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A041-433D-40B0-A92A-0068318037B8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0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1F-9211-4594-9655-7C12E29B5122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9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7F7A-A2C1-4C24-AE81-B74EAB0660CE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5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CC0-530B-4B2F-AD52-B29EE151FB3E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6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6C-6D58-428F-9895-53A25E0E0F6B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4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22BD-918B-436C-A6BE-65DED40C8774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1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CD47-D0F0-4F1F-B885-0BA8664D73F0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1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B94-2491-4D3C-BD81-F04AEB063FE5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4F60-3413-46EC-96E0-6447787FF17D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2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4DB5-C7DB-44B8-810E-DBAA8BA1FCCE}" type="datetime1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25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749" y="1988840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Физикальный</a:t>
            </a:r>
            <a:r>
              <a:rPr lang="ru-RU" b="1" dirty="0"/>
              <a:t> осмотр пациента с заболеваниями МВС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4581128"/>
            <a:ext cx="55126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68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8893175" cy="5762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500" b="0" i="1" dirty="0">
                <a:latin typeface="Arial" charset="0"/>
              </a:rPr>
              <a:t>Дизурия</a:t>
            </a:r>
            <a:r>
              <a:rPr lang="en-US" sz="2500" b="0" i="1" dirty="0">
                <a:latin typeface="Arial" charset="0"/>
              </a:rPr>
              <a:t> </a:t>
            </a:r>
            <a:r>
              <a:rPr lang="ru-RU" sz="2500" b="0" dirty="0">
                <a:latin typeface="Arial" charset="0"/>
              </a:rPr>
              <a:t>(1)        </a:t>
            </a:r>
            <a:r>
              <a:rPr lang="ru-RU" sz="2500" u="sng" dirty="0">
                <a:solidFill>
                  <a:srgbClr val="FFFF00"/>
                </a:solidFill>
                <a:latin typeface="Arial" charset="0"/>
              </a:rPr>
              <a:t>Изменение ежедневного объёма диуреза</a:t>
            </a:r>
            <a:endParaRPr lang="ru-RU" sz="2500" u="sng" dirty="0">
              <a:solidFill>
                <a:srgbClr val="FFFF00"/>
              </a:solidFill>
            </a:endParaRP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1412875"/>
            <a:ext cx="8280276" cy="5111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400" i="1" dirty="0"/>
              <a:t>Дизурия 			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Причины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Полиурия 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увелечение потребляемой жидкости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    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снятие от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ёков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    - сахарный диабет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    - несахарный диабет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    - хронический нефрит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    -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нефроартериосклероз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Олигоурия</a:t>
            </a: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ограниченние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потребляемой жидкости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    - сухой и жаркий воздух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    - избыточное потоотделение			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                 - рвота, профузная диарея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острый нефрит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острая почечная дистрофия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8569325" cy="5762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500" i="1" dirty="0">
                <a:latin typeface="Arial" charset="0"/>
              </a:rPr>
              <a:t>Дизурия</a:t>
            </a:r>
            <a:r>
              <a:rPr lang="en-US" sz="2500" i="1" dirty="0">
                <a:latin typeface="Arial" charset="0"/>
              </a:rPr>
              <a:t> (2) </a:t>
            </a:r>
            <a:r>
              <a:rPr lang="ru-RU" sz="2500" u="sng" dirty="0">
                <a:solidFill>
                  <a:srgbClr val="FFFF00"/>
                </a:solidFill>
                <a:latin typeface="Arial" charset="0"/>
              </a:rPr>
              <a:t>Изменение ежедневного объёма диуреза</a:t>
            </a:r>
            <a:endParaRPr lang="ru-RU" sz="2500" b="1" u="sng" dirty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412875"/>
            <a:ext cx="7992243" cy="47524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400" i="1" dirty="0"/>
              <a:t>Дизурия 			</a:t>
            </a:r>
            <a:r>
              <a:rPr lang="ru-RU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Причины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Анурия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	- острый нефрит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нефронекроз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- переливание несовместимой крови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сердечно-сосудистая недостаточность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шок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кровотечение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обструкция в связи с мочекаменной болезнью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отёк слизистых мочевыделительных путей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2066925" indent="-185738">
              <a:lnSpc>
                <a:spcPct val="90000"/>
              </a:lnSpc>
              <a:spcBef>
                <a:spcPct val="1000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Прорастание опухолью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Ишурия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трвматизаия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спинного мозга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569325" cy="5762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500" i="1" dirty="0">
                <a:latin typeface="Arial" charset="0"/>
              </a:rPr>
              <a:t>Дизурия</a:t>
            </a:r>
            <a:r>
              <a:rPr lang="en-US" sz="2500" i="1" dirty="0">
                <a:latin typeface="Arial" charset="0"/>
              </a:rPr>
              <a:t> (3) </a:t>
            </a:r>
            <a:r>
              <a:rPr lang="ru-RU" sz="2500" i="1" dirty="0">
                <a:latin typeface="Arial" charset="0"/>
              </a:rPr>
              <a:t>Изменения </a:t>
            </a:r>
            <a:r>
              <a:rPr lang="ru-RU" sz="2500" i="1" dirty="0" err="1">
                <a:latin typeface="Arial" charset="0"/>
              </a:rPr>
              <a:t>частыта</a:t>
            </a:r>
            <a:r>
              <a:rPr lang="ru-RU" sz="2500" i="1" dirty="0">
                <a:latin typeface="Arial" charset="0"/>
              </a:rPr>
              <a:t> диуреза</a:t>
            </a:r>
            <a:endParaRPr lang="ru-RU" sz="2500" u="sng" dirty="0">
              <a:solidFill>
                <a:srgbClr val="FFFF00"/>
              </a:solidFill>
            </a:endParaRP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844675"/>
            <a:ext cx="7777360" cy="45366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i="1" dirty="0"/>
              <a:t>	</a:t>
            </a:r>
            <a:r>
              <a:rPr lang="ru-RU" sz="24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Причиные</a:t>
            </a:r>
            <a:r>
              <a:rPr lang="en-US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ru-RU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Дизурия</a:t>
            </a:r>
            <a:endParaRPr lang="en-US" sz="2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Поллакиурия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		-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обильное питье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жидностки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    				-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переохлождение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тела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   				-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цистит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Ишурия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			-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хроническая почечная недостаточность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Ноктурия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		-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декомпенсированная сердечная недостаточность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2690813" indent="-2690813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    	-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терминальная стадия почечной недостаточности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569325" cy="5762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500" b="0" i="1" dirty="0">
                <a:latin typeface="Arial" charset="0"/>
              </a:rPr>
              <a:t>Дизурия</a:t>
            </a:r>
            <a:r>
              <a:rPr lang="en-US" sz="2500" b="0" i="1" dirty="0">
                <a:latin typeface="Arial" charset="0"/>
              </a:rPr>
              <a:t> </a:t>
            </a:r>
            <a:r>
              <a:rPr lang="ru-RU" sz="2500" b="0" dirty="0">
                <a:latin typeface="Arial" charset="0"/>
              </a:rPr>
              <a:t>(4)</a:t>
            </a:r>
            <a:endParaRPr lang="ru-RU" sz="2500" u="sng" dirty="0">
              <a:solidFill>
                <a:srgbClr val="FFFF00"/>
              </a:solidFill>
            </a:endParaRP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8888" y="1773238"/>
            <a:ext cx="6696075" cy="39600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kk-KZ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Изменение плоности мочи</a:t>
            </a:r>
            <a:endParaRPr 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Причины</a:t>
            </a:r>
            <a:r>
              <a:rPr lang="en-US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kk-KZ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Дизурия</a:t>
            </a:r>
            <a:endParaRPr lang="en-US" sz="2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en-US" sz="2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kk-KZ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Изостенурия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kk-KZ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Гипостенурия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нефросклероз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603500" indent="-2603500">
              <a:spcBef>
                <a:spcPts val="0"/>
              </a:spcBef>
              <a:buFont typeface="Wingdings" pitchFamily="2" charset="2"/>
              <a:buNone/>
            </a:pPr>
            <a:r>
              <a:rPr lang="kk-KZ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Странгурия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заболевания мочевого пузыря и мочеточника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kk-KZ" sz="2400" dirty="0">
                <a:solidFill>
                  <a:srgbClr val="FFFF00"/>
                </a:solidFill>
                <a:latin typeface="Arial" charset="0"/>
              </a:rPr>
              <a:t>Анамнез заболевания </a:t>
            </a:r>
            <a:r>
              <a:rPr lang="kk-KZ" sz="2400" dirty="0">
                <a:latin typeface="Arial" charset="0"/>
              </a:rPr>
              <a:t>у пациента с заболеваниями МВС</a:t>
            </a:r>
            <a:endParaRPr lang="ru-RU" sz="2400" dirty="0"/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67544" y="1556792"/>
            <a:ext cx="4038600" cy="482453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	</a:t>
            </a:r>
            <a:r>
              <a:rPr lang="kk-KZ" sz="2400" b="1" i="1" u="sng" dirty="0">
                <a:latin typeface="Arial" pitchFamily="34" charset="0"/>
                <a:cs typeface="Arial" pitchFamily="34" charset="0"/>
              </a:rPr>
              <a:t>Патология</a:t>
            </a:r>
            <a:endParaRPr lang="en-US" sz="2400" b="1" i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b="1" i="1" u="sng" dirty="0">
                <a:cs typeface="Arial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kk-KZ" sz="2000" b="1" dirty="0">
                <a:solidFill>
                  <a:srgbClr val="FFFF00"/>
                </a:solidFill>
                <a:cs typeface="Arial" pitchFamily="34" charset="0"/>
              </a:rPr>
              <a:t>Острый гломерулонефрит</a:t>
            </a: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kk-KZ" sz="2000" b="1" dirty="0">
                <a:solidFill>
                  <a:srgbClr val="FFFF00"/>
                </a:solidFill>
                <a:cs typeface="Arial" pitchFamily="34" charset="0"/>
              </a:rPr>
              <a:t>Почечная патология</a:t>
            </a: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kk-KZ" sz="2000" b="1" dirty="0">
                <a:solidFill>
                  <a:srgbClr val="FFFF00"/>
                </a:solidFill>
                <a:cs typeface="Arial" pitchFamily="34" charset="0"/>
              </a:rPr>
              <a:t>Интоксикация</a:t>
            </a: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kk-KZ" sz="2000" b="1" dirty="0">
                <a:solidFill>
                  <a:srgbClr val="FFFF00"/>
                </a:solidFill>
                <a:cs typeface="Arial" pitchFamily="34" charset="0"/>
              </a:rPr>
              <a:t>Характер течения</a:t>
            </a:r>
            <a:endParaRPr lang="ru-RU" sz="20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2400" b="1" i="1" u="sng" dirty="0">
                <a:latin typeface="Arial" pitchFamily="34" charset="0"/>
                <a:cs typeface="Arial" pitchFamily="34" charset="0"/>
              </a:rPr>
              <a:t>Причины</a:t>
            </a:r>
            <a:endParaRPr lang="en-US" sz="2400" b="1" i="1" u="sng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2000" b="1" dirty="0">
                <a:cs typeface="Arial" pitchFamily="34" charset="0"/>
              </a:rPr>
              <a:t>Тонизилит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kk-KZ" sz="2000" b="1" dirty="0">
                <a:cs typeface="Arial" pitchFamily="34" charset="0"/>
              </a:rPr>
              <a:t>скарлатина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kk-KZ" sz="2000" b="1" dirty="0">
                <a:cs typeface="Arial" pitchFamily="34" charset="0"/>
              </a:rPr>
              <a:t>отит и </a:t>
            </a:r>
            <a:r>
              <a:rPr lang="ru-RU" sz="2000" b="1" dirty="0" err="1">
                <a:cs typeface="Arial" pitchFamily="34" charset="0"/>
              </a:rPr>
              <a:t>т.д</a:t>
            </a:r>
            <a:r>
              <a:rPr lang="en-US" sz="2000" b="1" dirty="0">
                <a:cs typeface="Arial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kk-KZ" sz="2000" b="1" dirty="0">
                <a:cs typeface="Arial" pitchFamily="34" charset="0"/>
              </a:rPr>
              <a:t>В</a:t>
            </a:r>
            <a:r>
              <a:rPr lang="ru-RU" sz="2000" b="1" dirty="0">
                <a:cs typeface="Arial" pitchFamily="34" charset="0"/>
              </a:rPr>
              <a:t> пошлом </a:t>
            </a:r>
            <a:r>
              <a:rPr lang="en-US" sz="2000" b="1" dirty="0">
                <a:cs typeface="Arial" pitchFamily="34" charset="0"/>
              </a:rPr>
              <a:t>– </a:t>
            </a:r>
            <a:r>
              <a:rPr lang="ru-RU" sz="2000" b="1" dirty="0">
                <a:cs typeface="Arial" pitchFamily="34" charset="0"/>
              </a:rPr>
              <a:t>нефрит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ru-RU" sz="2000" b="1" dirty="0">
                <a:cs typeface="Arial" pitchFamily="34" charset="0"/>
              </a:rPr>
              <a:t>пиелит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ru-RU" sz="2000" b="1" dirty="0">
                <a:cs typeface="Arial" pitchFamily="34" charset="0"/>
              </a:rPr>
              <a:t>цистит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ru-RU" sz="2000" b="1" dirty="0">
                <a:cs typeface="Arial" pitchFamily="34" charset="0"/>
              </a:rPr>
              <a:t>дизурия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ru-RU" sz="2000" b="1" dirty="0">
                <a:cs typeface="Arial" pitchFamily="34" charset="0"/>
              </a:rPr>
              <a:t>гипостаз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ru-RU" sz="2000" b="1" dirty="0">
                <a:cs typeface="Arial" pitchFamily="34" charset="0"/>
              </a:rPr>
              <a:t>кровянистые выделения в моче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ru-RU" sz="2000" b="1" dirty="0">
                <a:cs typeface="Arial" pitchFamily="34" charset="0"/>
              </a:rPr>
              <a:t>повышение АД</a:t>
            </a:r>
            <a:r>
              <a:rPr lang="en-US" sz="2000" b="1" dirty="0">
                <a:cs typeface="Arial" pitchFamily="34" charset="0"/>
              </a:rPr>
              <a:t>, «</a:t>
            </a:r>
            <a:r>
              <a:rPr lang="ru-RU" sz="2000" b="1" dirty="0">
                <a:cs typeface="Arial" pitchFamily="34" charset="0"/>
              </a:rPr>
              <a:t>почечная колика</a:t>
            </a:r>
            <a:r>
              <a:rPr lang="en-US" sz="2000" b="1" dirty="0">
                <a:cs typeface="Arial" pitchFamily="34" charset="0"/>
              </a:rPr>
              <a:t>“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cs typeface="Arial" pitchFamily="34" charset="0"/>
              </a:rPr>
              <a:t>Бытовая техника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ru-RU" sz="2000" b="1" dirty="0">
                <a:cs typeface="Arial" pitchFamily="34" charset="0"/>
              </a:rPr>
              <a:t>производство</a:t>
            </a:r>
            <a:r>
              <a:rPr lang="en-US" sz="2000" b="1" dirty="0">
                <a:cs typeface="Arial" pitchFamily="34" charset="0"/>
              </a:rPr>
              <a:t>; </a:t>
            </a:r>
            <a:r>
              <a:rPr lang="ru-RU" sz="2000" b="1" dirty="0">
                <a:cs typeface="Arial" pitchFamily="34" charset="0"/>
              </a:rPr>
              <a:t>лекарственные препараты</a:t>
            </a:r>
            <a:endParaRPr lang="en-US" sz="2000" b="1" dirty="0"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b="1" dirty="0">
                <a:cs typeface="Arial" pitchFamily="34" charset="0"/>
              </a:rPr>
              <a:t>Постепенное</a:t>
            </a:r>
            <a:r>
              <a:rPr lang="en-US" sz="2000" b="1" dirty="0">
                <a:cs typeface="Arial" pitchFamily="34" charset="0"/>
              </a:rPr>
              <a:t> – </a:t>
            </a:r>
            <a:r>
              <a:rPr lang="ru-RU" sz="2000" b="1" dirty="0">
                <a:cs typeface="Arial" pitchFamily="34" charset="0"/>
              </a:rPr>
              <a:t>Хронический гломерулонефрит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ru-RU" sz="2000" b="1" dirty="0">
                <a:cs typeface="Arial" pitchFamily="34" charset="0"/>
              </a:rPr>
              <a:t>амилоидоз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ru-RU" sz="2000" b="1" dirty="0">
                <a:cs typeface="Arial" pitchFamily="34" charset="0"/>
              </a:rPr>
              <a:t>нефротические синдром</a:t>
            </a:r>
            <a:endParaRPr lang="en-US" sz="2000" b="1" dirty="0"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b="1" dirty="0">
                <a:cs typeface="Arial" pitchFamily="34" charset="0"/>
              </a:rPr>
              <a:t>Возвратное </a:t>
            </a:r>
            <a:r>
              <a:rPr lang="en-US" sz="2000" b="1" dirty="0">
                <a:cs typeface="Arial" pitchFamily="34" charset="0"/>
              </a:rPr>
              <a:t>– </a:t>
            </a:r>
            <a:r>
              <a:rPr lang="ru-RU" sz="2000" b="1" dirty="0">
                <a:cs typeface="Arial" pitchFamily="34" charset="0"/>
              </a:rPr>
              <a:t>хронический пиелонефрит</a:t>
            </a:r>
            <a:r>
              <a:rPr lang="en-US" sz="2000" b="1" dirty="0">
                <a:cs typeface="Arial" pitchFamily="34" charset="0"/>
              </a:rPr>
              <a:t>, </a:t>
            </a:r>
            <a:r>
              <a:rPr lang="ru-RU" sz="2000" b="1" dirty="0">
                <a:cs typeface="Arial" pitchFamily="34" charset="0"/>
              </a:rPr>
              <a:t>хронический гломерулонефрит.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2988" y="260350"/>
            <a:ext cx="6985000" cy="86518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rgbClr val="FFFF00"/>
                </a:solidFill>
                <a:latin typeface="Arial" charset="0"/>
              </a:rPr>
              <a:t>Анамнеза жизни </a:t>
            </a:r>
            <a:r>
              <a:rPr lang="ru-RU" sz="2800" dirty="0">
                <a:latin typeface="Arial" charset="0"/>
              </a:rPr>
              <a:t>пациента с заболевания МВС</a:t>
            </a:r>
            <a:endParaRPr lang="ru-RU" sz="2800" u="sng" dirty="0">
              <a:solidFill>
                <a:srgbClr val="FFFF00"/>
              </a:solidFill>
            </a:endParaRP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412875"/>
            <a:ext cx="8137525" cy="5184775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Факторы </a:t>
            </a:r>
            <a:r>
              <a:rPr lang="ru-RU" sz="2400" b="1" i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вляющие</a:t>
            </a:r>
            <a:r>
              <a:rPr lang="ru-RU" sz="24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на заболевание почек</a:t>
            </a:r>
            <a:endParaRPr lang="en-US" sz="2400" b="1" i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Переохлаждение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Заболевания половых органов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Туберкулёз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533400">
              <a:buFont typeface="+mj-lt"/>
              <a:buAutoNum type="arabicPeriod"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Ревматические заболевания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Сахарный диабет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Хронические гнойные заболевания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Физическое переутомление, перенапряжение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Генетическая предрасположенность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Операции на почки и МВС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Гинекологический анамнез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260648"/>
            <a:ext cx="7489825" cy="86518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800" u="sng" dirty="0">
                <a:solidFill>
                  <a:srgbClr val="FFFF00"/>
                </a:solidFill>
                <a:latin typeface="Arial" charset="0"/>
              </a:rPr>
              <a:t>Общий осмотр</a:t>
            </a:r>
            <a:r>
              <a:rPr lang="ru-RU" sz="2800" dirty="0">
                <a:latin typeface="Arial" charset="0"/>
              </a:rPr>
              <a:t> пациента с заболеваниями МВС</a:t>
            </a:r>
            <a:endParaRPr lang="ru-RU" sz="2800" dirty="0"/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15616" y="1772816"/>
            <a:ext cx="7057528" cy="453640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Позиция пациента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pPr marL="533400" indent="-533400" algn="ctr">
              <a:buFont typeface="Wingdings" pitchFamily="2" charset="2"/>
              <a:buNone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pPr marL="2782888" indent="-2782888"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Активная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	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 начальной стадии болезни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Пассивное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		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при уремической коме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Вынужденная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		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при паранефрите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				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почечной колике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marL="533400" indent="-533400"/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Почечные отёки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42000"/>
          </a:blip>
          <a:stretch>
            <a:fillRect/>
          </a:stretch>
        </p:blipFill>
        <p:spPr>
          <a:xfrm>
            <a:off x="628650" y="1861336"/>
            <a:ext cx="3886200" cy="4279915"/>
          </a:xfrm>
          <a:noFill/>
        </p:spPr>
      </p:pic>
      <p:sp>
        <p:nvSpPr>
          <p:cNvPr id="86019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4649639" y="1564878"/>
            <a:ext cx="3886200" cy="4351338"/>
          </a:xfrm>
        </p:spPr>
        <p:txBody>
          <a:bodyPr/>
          <a:lstStyle/>
          <a:p>
            <a:pPr marL="92075" indent="-92075">
              <a:buFont typeface="Wingdings" pitchFamily="2" charset="2"/>
              <a:buNone/>
            </a:pPr>
            <a:r>
              <a:rPr lang="ru-RU" sz="2000" dirty="0"/>
              <a:t>	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Facies</a:t>
            </a: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nephritica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бледное лицо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раздутое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 припухшими отёчными веками и уменьшенными глазными щелями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kk-KZ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Почечные отёки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5882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476672"/>
            <a:ext cx="7489825" cy="86518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800" u="sng" dirty="0">
                <a:solidFill>
                  <a:srgbClr val="FFFF00"/>
                </a:solidFill>
                <a:latin typeface="Arial" charset="0"/>
              </a:rPr>
              <a:t>Общий осмотр</a:t>
            </a:r>
            <a:r>
              <a:rPr lang="ru-RU" sz="2800" dirty="0">
                <a:latin typeface="Arial" charset="0"/>
              </a:rPr>
              <a:t> пациента с заболеваниями МВС</a:t>
            </a:r>
            <a:endParaRPr lang="ru-RU" sz="2800" dirty="0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700213"/>
            <a:ext cx="8065268" cy="3529012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r>
              <a:rPr lang="kk-KZ" sz="2400" b="1" u="sng" dirty="0">
                <a:latin typeface="Arial" pitchFamily="34" charset="0"/>
                <a:cs typeface="Arial" pitchFamily="34" charset="0"/>
              </a:rPr>
              <a:t>Осмотр кожи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pPr marL="533400" indent="-533400" algn="ctr">
              <a:buFont typeface="Wingdings" pitchFamily="2" charset="2"/>
              <a:buNone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kk-KZ" sz="2400" b="1" dirty="0">
                <a:latin typeface="Arial" pitchFamily="34" charset="0"/>
                <a:cs typeface="Arial" pitchFamily="34" charset="0"/>
              </a:rPr>
              <a:t>Цвет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	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бледность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спазм артериол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анемия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 		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восковитость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амиолоидоз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липоидный нефроз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533400" indent="-533400">
              <a:buFont typeface="Wingdings" pitchFamily="2" charset="2"/>
              <a:buNone/>
            </a:pP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400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Foettor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uremicus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запах аммиака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исходящий изо рта и кожи пациента.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Жалобы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пациента с заболеваниями МВС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b="1" i="1" u="sng" dirty="0">
                <a:latin typeface="Arial" pitchFamily="34" charset="0"/>
                <a:cs typeface="Arial" pitchFamily="34" charset="0"/>
              </a:rPr>
              <a:t>Основные жалобы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Боль в поясничной области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Нарушение мочеиспускания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(дизурия)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Почечные отёки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нефредема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45638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476672"/>
            <a:ext cx="7489825" cy="86518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800" u="sng" dirty="0">
                <a:solidFill>
                  <a:srgbClr val="FFFF00"/>
                </a:solidFill>
                <a:latin typeface="Arial" charset="0"/>
              </a:rPr>
              <a:t>Общий осмотр</a:t>
            </a:r>
            <a:r>
              <a:rPr lang="ru-RU" sz="2800" dirty="0">
                <a:latin typeface="Arial" charset="0"/>
              </a:rPr>
              <a:t> пациента с заболеваниями МВС</a:t>
            </a:r>
            <a:endParaRPr lang="ru-RU" sz="2800" u="sng" dirty="0">
              <a:solidFill>
                <a:srgbClr val="FFFF00"/>
              </a:solidFill>
            </a:endParaRP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844824"/>
            <a:ext cx="8207375" cy="4320381"/>
          </a:xfrm>
        </p:spPr>
        <p:txBody>
          <a:bodyPr>
            <a:normAutofit/>
          </a:bodyPr>
          <a:lstStyle/>
          <a:p>
            <a:pPr marL="533400" indent="-533400" algn="ctr">
              <a:spcBef>
                <a:spcPts val="0"/>
              </a:spcBef>
              <a:buFont typeface="Wingdings" pitchFamily="2" charset="2"/>
              <a:buNone/>
            </a:pPr>
            <a:r>
              <a:rPr lang="ru-RU" sz="2000" b="1" u="sng" dirty="0" err="1">
                <a:latin typeface="Arial" pitchFamily="34" charset="0"/>
                <a:cs typeface="Arial" pitchFamily="34" charset="0"/>
              </a:rPr>
              <a:t>Физикальный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 осмотр живота и поясничной области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Симптомы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				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Причины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Отёчность поясничной </a:t>
            </a: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области на сторон поражения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паранефрит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Выпячивание брюшной </a:t>
            </a: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полости на стороне поражения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оброзование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почек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Выпячивание надлобковой </a:t>
            </a:r>
          </a:p>
          <a:p>
            <a:pPr marL="4302125" indent="-4302125">
              <a:spcBef>
                <a:spcPts val="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области                                         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ишурия при аденоме 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ракепростаты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kk-KZ" sz="4000" dirty="0">
                <a:solidFill>
                  <a:srgbClr val="FFFF00"/>
                </a:solidFill>
                <a:latin typeface="Arial" charset="0"/>
              </a:rPr>
              <a:t>Пальпация почек</a:t>
            </a:r>
            <a:endParaRPr lang="ru-RU" sz="4000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716016" y="1268760"/>
            <a:ext cx="4040188" cy="6480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kk-KZ" dirty="0"/>
              <a:t>Пальпация почек в вертикальном положении</a:t>
            </a:r>
            <a:endParaRPr lang="ru-RU" dirty="0"/>
          </a:p>
        </p:txBody>
      </p:sp>
      <p:pic>
        <p:nvPicPr>
          <p:cNvPr id="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2000" contrast="42000"/>
          </a:blip>
          <a:srcRect/>
          <a:stretch>
            <a:fillRect/>
          </a:stretch>
        </p:blipFill>
        <p:spPr>
          <a:xfrm>
            <a:off x="683568" y="2174874"/>
            <a:ext cx="3528392" cy="4206453"/>
          </a:xfrm>
          <a:noFill/>
          <a:ln/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7544" y="1268760"/>
            <a:ext cx="4040188" cy="6480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kk-KZ" dirty="0"/>
              <a:t>Пальпация почек в горизантальном положении</a:t>
            </a:r>
            <a:endParaRPr lang="ru-RU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36000"/>
          </a:blip>
          <a:stretch>
            <a:fillRect/>
          </a:stretch>
        </p:blipFill>
        <p:spPr>
          <a:xfrm>
            <a:off x="5312049" y="2505075"/>
            <a:ext cx="2521989" cy="3684588"/>
          </a:xfrm>
          <a:noFill/>
          <a:ln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260350"/>
            <a:ext cx="7489825" cy="86518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kk-KZ" sz="3200" u="sng" dirty="0">
                <a:solidFill>
                  <a:srgbClr val="FFFF00"/>
                </a:solidFill>
                <a:latin typeface="Arial" charset="0"/>
              </a:rPr>
              <a:t>Пальпация почек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412875"/>
            <a:ext cx="7848600" cy="4537075"/>
          </a:xfrm>
        </p:spPr>
        <p:txBody>
          <a:bodyPr/>
          <a:lstStyle/>
          <a:p>
            <a:pPr marL="609600" indent="-609600" algn="ctr">
              <a:spcBef>
                <a:spcPts val="0"/>
              </a:spcBef>
              <a:buFont typeface="Wingdings" pitchFamily="2" charset="2"/>
              <a:buNone/>
            </a:pPr>
            <a:r>
              <a:rPr lang="kk-KZ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Пальпаторное определние почек</a:t>
            </a:r>
            <a:endParaRPr 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		</a:t>
            </a:r>
            <a:r>
              <a:rPr lang="kk-KZ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Физиологические причины</a:t>
            </a:r>
            <a:endParaRPr lang="en-US" sz="2400" b="1" i="1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			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ослабленние брюшной полости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			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чремерная потеря в весе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		</a:t>
            </a:r>
            <a:r>
              <a:rPr lang="kk-KZ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Патологические причины </a:t>
            </a:r>
            <a:endParaRPr lang="en-US" sz="2400" b="1" i="1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			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опущение почек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			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киста почек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			-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образование почек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k-KZ" sz="3600" b="1" dirty="0">
                <a:solidFill>
                  <a:srgbClr val="FFFF00"/>
                </a:solidFill>
                <a:latin typeface="Arial" charset="0"/>
              </a:rPr>
              <a:t>Перкуссия почек и мочевого пузыря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864096"/>
          </a:xfrm>
        </p:spPr>
        <p:txBody>
          <a:bodyPr/>
          <a:lstStyle/>
          <a:p>
            <a:pPr algn="ctr"/>
            <a:r>
              <a:rPr lang="kk-KZ" dirty="0"/>
              <a:t>Проекция почек при проведении</a:t>
            </a:r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74388" y="2505075"/>
            <a:ext cx="2780436" cy="3684588"/>
          </a:xfrm>
          <a:noFill/>
          <a:ln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936104"/>
          </a:xfrm>
        </p:spPr>
        <p:txBody>
          <a:bodyPr>
            <a:normAutofit/>
          </a:bodyPr>
          <a:lstStyle/>
          <a:p>
            <a:pPr algn="ctr"/>
            <a:r>
              <a:rPr lang="kk-KZ" dirty="0"/>
              <a:t>Схематическое определение мочевого пузыря перкуссией</a:t>
            </a:r>
            <a:endParaRPr lang="ru-RU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41183" y="2505075"/>
            <a:ext cx="3263721" cy="3684588"/>
          </a:xfrm>
          <a:noFill/>
          <a:ln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260350"/>
            <a:ext cx="7489825" cy="865188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u="sng" dirty="0">
                <a:solidFill>
                  <a:srgbClr val="FFFF00"/>
                </a:solidFill>
                <a:latin typeface="Arial" charset="0"/>
              </a:rPr>
              <a:t>Перкуссия почек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3568" y="1412776"/>
            <a:ext cx="7848600" cy="5040560"/>
          </a:xfrm>
        </p:spPr>
        <p:txBody>
          <a:bodyPr/>
          <a:lstStyle/>
          <a:p>
            <a:pPr marL="609600" indent="-60960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Положительный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симптом поколачивания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Причины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уролитиаз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			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паранефрит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			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воспаление органов малого таза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			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миозит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			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радикулит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Перкуссия мочевого пузыря</a:t>
            </a:r>
            <a:endParaRPr lang="en-US" sz="24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Причинные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переполнение мочевого пузыря при раке или аденоме простаты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3200" dirty="0">
                <a:solidFill>
                  <a:srgbClr val="FFFF00"/>
                </a:solidFill>
              </a:rPr>
              <a:t>Лабораторное исследование при МВС</a:t>
            </a:r>
            <a:endParaRPr lang="ru-RU" sz="3200" b="0" dirty="0">
              <a:solidFill>
                <a:srgbClr val="FFFF00"/>
              </a:solidFill>
            </a:endParaRP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 marL="609600" indent="-60960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Исследование мочи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Оценка физико-химических свойств мочи, микроскопия отложений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	- </a:t>
            </a:r>
            <a:r>
              <a:rPr lang="ru-RU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ОАМ (Общий анализ мочи)</a:t>
            </a:r>
            <a:endParaRPr lang="en-US" sz="2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Количественное определение в мочевом осадке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       - </a:t>
            </a:r>
            <a:r>
              <a:rPr lang="ru-RU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Тес по Нечипоренко</a:t>
            </a:r>
            <a:endParaRPr lang="en-US" sz="2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	-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Проба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Аддиса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-Каковского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606552" cy="248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09600" indent="-609600">
              <a:spcBef>
                <a:spcPct val="80000"/>
              </a:spcBef>
            </a:pP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24401"/>
          <a:stretch>
            <a:fillRect/>
          </a:stretch>
        </p:blipFill>
        <p:spPr bwMode="auto">
          <a:xfrm>
            <a:off x="628459" y="3645024"/>
            <a:ext cx="78488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054594"/>
            <a:ext cx="78488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Методы исследования МВС</a:t>
            </a:r>
            <a:endParaRPr lang="en-US" sz="2800" b="1" dirty="0">
              <a:solidFill>
                <a:srgbClr val="FFFF00"/>
              </a:solidFill>
            </a:endParaRPr>
          </a:p>
          <a:p>
            <a:pPr marL="4668838" indent="-342900">
              <a:buFontTx/>
              <a:buChar char="-"/>
            </a:pPr>
            <a:r>
              <a:rPr lang="ru-RU" sz="2400" b="1" dirty="0"/>
              <a:t>Проба </a:t>
            </a:r>
            <a:r>
              <a:rPr lang="ru-RU" sz="2400" b="1" dirty="0" err="1"/>
              <a:t>Зимницкого</a:t>
            </a:r>
            <a:endParaRPr lang="en-US" sz="2400" b="1" dirty="0"/>
          </a:p>
          <a:p>
            <a:pPr marL="4668838" indent="-342900">
              <a:buFontTx/>
              <a:buChar char="-"/>
            </a:pPr>
            <a:r>
              <a:rPr lang="ru-RU" sz="2400" b="1" dirty="0"/>
              <a:t>Суточный удельный вес</a:t>
            </a:r>
            <a:endParaRPr lang="en-US" sz="2400" b="1" dirty="0"/>
          </a:p>
          <a:p>
            <a:pPr marL="4668838" indent="-342900">
              <a:buFontTx/>
              <a:buChar char="-"/>
            </a:pPr>
            <a:r>
              <a:rPr lang="ru-RU" sz="2400" b="1" dirty="0"/>
              <a:t>Проба </a:t>
            </a:r>
            <a:r>
              <a:rPr lang="ru-RU" sz="2400" b="1" dirty="0" err="1"/>
              <a:t>Реберга</a:t>
            </a:r>
            <a:endParaRPr lang="ru-RU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476250"/>
            <a:ext cx="7489825" cy="144058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rgbClr val="FFFF00"/>
                </a:solidFill>
              </a:rPr>
              <a:t>Лабораторные методы исследования МВС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ru-RU" sz="2800" b="1" u="sng" dirty="0"/>
              <a:t>Биохимический анализ крови</a:t>
            </a:r>
            <a:br>
              <a:rPr lang="en-US" sz="2800" b="1" u="sng" dirty="0"/>
            </a:br>
            <a:endParaRPr lang="ru-RU" sz="2800" b="0" dirty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75656" y="1988840"/>
            <a:ext cx="6264696" cy="3745135"/>
          </a:xfrm>
        </p:spPr>
        <p:txBody>
          <a:bodyPr numCol="1"/>
          <a:lstStyle/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/>
          </a:p>
          <a:p>
            <a:pPr marL="609600" indent="-609600">
              <a:spcBef>
                <a:spcPts val="0"/>
              </a:spcBef>
              <a:buNone/>
            </a:pPr>
            <a:r>
              <a:rPr lang="en-US" sz="2400" b="1" dirty="0"/>
              <a:t>	</a:t>
            </a:r>
            <a:r>
              <a:rPr lang="ru-RU" sz="2400" i="1" dirty="0"/>
              <a:t>Цель</a:t>
            </a:r>
            <a:r>
              <a:rPr lang="en-US" sz="2400" dirty="0"/>
              <a:t> 			</a:t>
            </a:r>
            <a:r>
              <a:rPr lang="ru-RU" sz="2400" i="1" dirty="0"/>
              <a:t>Изучение</a:t>
            </a:r>
            <a:endParaRPr lang="en-US" sz="2400" i="1" dirty="0"/>
          </a:p>
          <a:p>
            <a:pPr marL="609600" indent="-609600">
              <a:spcBef>
                <a:spcPts val="0"/>
              </a:spcBef>
              <a:buNone/>
            </a:pPr>
            <a:endParaRPr lang="en-US" sz="2400" i="1" dirty="0"/>
          </a:p>
          <a:p>
            <a:pPr marL="609600" indent="-609600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Оценка                            </a:t>
            </a:r>
            <a: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400" dirty="0"/>
              <a:t>-</a:t>
            </a:r>
            <a:r>
              <a:rPr lang="ru-RU" sz="2400" dirty="0"/>
              <a:t> остаточный азот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609600" indent="-609600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почечной функции</a:t>
            </a:r>
            <a:r>
              <a:rPr lang="en-US" sz="2200" b="1" dirty="0"/>
              <a:t>	</a:t>
            </a:r>
            <a:r>
              <a:rPr lang="en-US" sz="2400" dirty="0"/>
              <a:t>- </a:t>
            </a:r>
            <a:r>
              <a:rPr lang="ru-RU" sz="2400" dirty="0"/>
              <a:t>мочевина</a:t>
            </a:r>
            <a:endParaRPr lang="en-US" sz="2400" dirty="0"/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/>
              <a:t>      					- </a:t>
            </a:r>
            <a:r>
              <a:rPr lang="ru-RU" sz="2400" dirty="0"/>
              <a:t>креатинин</a:t>
            </a:r>
            <a:endParaRPr lang="en-US" sz="2400" dirty="0"/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/>
              <a:t>     					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Инструментальные методы исследования мочеполовой системы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ru-RU" sz="3500" b="1" dirty="0">
                <a:solidFill>
                  <a:schemeClr val="tx2"/>
                </a:solidFill>
              </a:rPr>
              <a:t>	</a:t>
            </a:r>
            <a:r>
              <a:rPr lang="ru-RU" sz="2400" b="1" dirty="0">
                <a:solidFill>
                  <a:schemeClr val="tx2"/>
                </a:solidFill>
              </a:rPr>
              <a:t>Радиологические методы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609600" indent="-60960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/>
              <a:t>- </a:t>
            </a:r>
            <a:r>
              <a:rPr lang="ru-RU" sz="2400" b="1" dirty="0"/>
              <a:t>Рентгенография почек</a:t>
            </a:r>
            <a:endParaRPr lang="en-US" sz="2400" b="1" dirty="0"/>
          </a:p>
          <a:p>
            <a:pPr marL="609600" indent="-60960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/>
              <a:t> - </a:t>
            </a:r>
            <a:r>
              <a:rPr lang="ru-RU" sz="2400" b="1" dirty="0"/>
              <a:t>Экскреторная урография</a:t>
            </a:r>
            <a:endParaRPr lang="en-US" sz="2400" b="1" dirty="0"/>
          </a:p>
          <a:p>
            <a:pPr marL="609600" indent="-60960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/>
              <a:t> - </a:t>
            </a:r>
            <a:r>
              <a:rPr lang="ru-RU" sz="2400" b="1" dirty="0" err="1"/>
              <a:t>Ренография</a:t>
            </a:r>
            <a:endParaRPr lang="en-US" sz="2400" b="1" dirty="0"/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/>
              <a:t> - </a:t>
            </a:r>
            <a:r>
              <a:rPr lang="ru-RU" sz="2400" b="1" dirty="0"/>
              <a:t>Компьютерная томография </a:t>
            </a:r>
            <a:r>
              <a:rPr lang="en-US" sz="2400" b="1" dirty="0"/>
              <a:t>(</a:t>
            </a:r>
            <a:r>
              <a:rPr lang="ru-RU" sz="2400" b="1" dirty="0"/>
              <a:t>КТ</a:t>
            </a:r>
            <a:r>
              <a:rPr lang="en-US" sz="2400" b="1" dirty="0"/>
              <a:t>)</a:t>
            </a:r>
            <a:r>
              <a:rPr lang="ru-RU" sz="2400" b="1" dirty="0">
                <a:solidFill>
                  <a:schemeClr val="tx2"/>
                </a:solidFill>
              </a:rPr>
              <a:t>			</a:t>
            </a:r>
            <a:endParaRPr lang="ru-RU" sz="2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0" y="2077244"/>
            <a:ext cx="2857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Ультразвуковое исследование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251520" y="1628800"/>
            <a:ext cx="4032448" cy="390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 dirty="0"/>
              <a:t>			  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Жалобы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пациента с заболеваниями МВС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  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3200" b="1" i="1" u="sng" dirty="0">
                <a:latin typeface="Arial" pitchFamily="34" charset="0"/>
                <a:cs typeface="Arial" pitchFamily="34" charset="0"/>
              </a:rPr>
              <a:t>Дополнительные жалобы:</a:t>
            </a:r>
            <a:endParaRPr lang="ru-RU" sz="3200" b="0" dirty="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67544" y="2348880"/>
            <a:ext cx="4038600" cy="3773016"/>
          </a:xfrm>
        </p:spPr>
        <p:txBody>
          <a:bodyPr numCol="1"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Головная боль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Головокружение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Нарушение зрения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Боль в области сердца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Одышка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377301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Потеря аппетита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анорексия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Тошнота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Рвота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Температура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marL="609600" indent="-609600">
              <a:spcBef>
                <a:spcPct val="50000"/>
              </a:spcBef>
              <a:tabLst>
                <a:tab pos="3051175" algn="l"/>
              </a:tabLst>
            </a:pP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Эндоскопические методы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Цитоскопия</a:t>
            </a:r>
            <a:br>
              <a:rPr lang="ru-RU" sz="3200" dirty="0"/>
            </a:br>
            <a:r>
              <a:rPr lang="kk-KZ" sz="3200" b="1" dirty="0"/>
              <a:t>  </a:t>
            </a:r>
            <a:endParaRPr lang="ru-RU" sz="32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28800"/>
            <a:ext cx="3714750" cy="34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7250" y="2001044"/>
            <a:ext cx="381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9600" indent="-609600">
              <a:spcBef>
                <a:spcPct val="50000"/>
              </a:spcBef>
            </a:pPr>
            <a:br>
              <a:rPr lang="ru-RU" sz="3100" b="1" dirty="0">
                <a:solidFill>
                  <a:schemeClr val="tx2"/>
                </a:solidFill>
              </a:rPr>
            </a:br>
            <a:br>
              <a:rPr lang="ru-RU" sz="3100" b="1" dirty="0">
                <a:solidFill>
                  <a:schemeClr val="tx2"/>
                </a:solidFill>
              </a:rPr>
            </a:br>
            <a:r>
              <a:rPr lang="ru-RU" sz="3100" dirty="0">
                <a:solidFill>
                  <a:schemeClr val="tx2"/>
                </a:solidFill>
              </a:rPr>
              <a:t>Морфологические методы</a:t>
            </a:r>
            <a:br>
              <a:rPr lang="en-US" sz="3100" b="1" dirty="0">
                <a:solidFill>
                  <a:schemeClr val="tx2"/>
                </a:solidFill>
              </a:rPr>
            </a:br>
            <a:r>
              <a:rPr lang="ru-RU" sz="3100" b="1" dirty="0">
                <a:solidFill>
                  <a:srgbClr val="FFFF00"/>
                </a:solidFill>
              </a:rPr>
              <a:t>Биопсия почек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4038600" cy="29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40425" cy="41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332657"/>
            <a:ext cx="7848600" cy="1224682"/>
          </a:xfrm>
        </p:spPr>
        <p:txBody>
          <a:bodyPr>
            <a:normAutofit/>
          </a:bodyPr>
          <a:lstStyle/>
          <a:p>
            <a:r>
              <a:rPr lang="ru-RU" sz="31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Боль</a:t>
            </a:r>
            <a:r>
              <a:rPr lang="ru-RU" sz="3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при заболеваниях МВС</a:t>
            </a:r>
            <a:endParaRPr lang="ru-RU" sz="2800" b="0" dirty="0"/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2205038"/>
            <a:ext cx="7993062" cy="3671887"/>
          </a:xfrm>
        </p:spPr>
        <p:txBody>
          <a:bodyPr numCol="2">
            <a:normAutofit fontScale="92500" lnSpcReduction="20000"/>
          </a:bodyPr>
          <a:lstStyle/>
          <a:p>
            <a:pPr>
              <a:spcBef>
                <a:spcPct val="100000"/>
              </a:spcBef>
            </a:pPr>
            <a:r>
              <a:rPr lang="ru-RU" sz="2400" b="1" u="sng" dirty="0"/>
              <a:t>Патология</a:t>
            </a:r>
            <a:endParaRPr lang="ru-RU" sz="2400" b="1" dirty="0"/>
          </a:p>
          <a:p>
            <a:pPr>
              <a:spcBef>
                <a:spcPct val="100000"/>
              </a:spcBef>
            </a:pPr>
            <a:r>
              <a:rPr lang="ru-RU" sz="2400" b="1" dirty="0"/>
              <a:t>Мочевой пузырь	                         </a:t>
            </a:r>
          </a:p>
          <a:p>
            <a:pPr>
              <a:spcBef>
                <a:spcPct val="100000"/>
              </a:spcBef>
            </a:pPr>
            <a:r>
              <a:rPr lang="ru-RU" sz="2400" b="1" dirty="0"/>
              <a:t>Почки			                         </a:t>
            </a:r>
          </a:p>
          <a:p>
            <a:pPr>
              <a:spcBef>
                <a:spcPct val="100000"/>
              </a:spcBef>
            </a:pPr>
            <a:r>
              <a:rPr lang="ru-RU" sz="2400" b="1" dirty="0"/>
              <a:t>Мочеточник			               </a:t>
            </a:r>
          </a:p>
          <a:p>
            <a:pPr>
              <a:spcBef>
                <a:spcPct val="100000"/>
              </a:spcBef>
            </a:pPr>
            <a:r>
              <a:rPr lang="ru-RU" sz="2400" b="1" dirty="0"/>
              <a:t>Мочекаменная болезнь</a:t>
            </a:r>
            <a:r>
              <a:rPr lang="en-US" sz="2400" b="1" dirty="0"/>
              <a:t>   </a:t>
            </a:r>
            <a:r>
              <a:rPr lang="ru-RU" sz="2400" b="1" dirty="0"/>
              <a:t>     </a:t>
            </a:r>
          </a:p>
          <a:p>
            <a:pPr>
              <a:spcBef>
                <a:spcPct val="100000"/>
              </a:spcBef>
            </a:pPr>
            <a:endParaRPr lang="ru-RU" sz="2400" b="1" u="sng" dirty="0">
              <a:solidFill>
                <a:srgbClr val="FFFF00"/>
              </a:solidFill>
            </a:endParaRPr>
          </a:p>
          <a:p>
            <a:pPr>
              <a:spcBef>
                <a:spcPct val="100000"/>
              </a:spcBef>
            </a:pPr>
            <a:endParaRPr lang="ru-RU" sz="2400" b="1" u="sng" dirty="0">
              <a:solidFill>
                <a:srgbClr val="FFFF00"/>
              </a:solidFill>
            </a:endParaRPr>
          </a:p>
          <a:p>
            <a:pPr>
              <a:spcBef>
                <a:spcPct val="100000"/>
              </a:spcBef>
            </a:pPr>
            <a:r>
              <a:rPr lang="ru-RU" sz="2400" b="1" u="sng" dirty="0">
                <a:solidFill>
                  <a:srgbClr val="FFFF00"/>
                </a:solidFill>
              </a:rPr>
              <a:t>Локализация / Иррадиация</a:t>
            </a:r>
          </a:p>
          <a:p>
            <a:pPr>
              <a:spcBef>
                <a:spcPct val="80000"/>
              </a:spcBef>
            </a:pPr>
            <a:r>
              <a:rPr lang="ru-RU" sz="2400" b="1" dirty="0"/>
              <a:t>надлобковая</a:t>
            </a:r>
          </a:p>
          <a:p>
            <a:pPr>
              <a:spcBef>
                <a:spcPct val="80000"/>
              </a:spcBef>
            </a:pPr>
            <a:r>
              <a:rPr lang="ru-RU" sz="2400" b="1" dirty="0"/>
              <a:t>поясничная область</a:t>
            </a:r>
          </a:p>
          <a:p>
            <a:pPr>
              <a:spcBef>
                <a:spcPct val="80000"/>
              </a:spcBef>
            </a:pPr>
            <a:r>
              <a:rPr lang="ru-RU" sz="2400" b="1" dirty="0"/>
              <a:t>вдоль мочеточника</a:t>
            </a:r>
          </a:p>
          <a:p>
            <a:pPr>
              <a:spcBef>
                <a:spcPct val="80000"/>
              </a:spcBef>
            </a:pPr>
            <a:r>
              <a:rPr lang="ru-RU" sz="2400" b="1" dirty="0"/>
              <a:t>иррадиация вниз до </a:t>
            </a:r>
            <a:r>
              <a:rPr lang="ru-RU" sz="2400" b="1" dirty="0" err="1"/>
              <a:t>промежнотсти</a:t>
            </a:r>
            <a:endParaRPr lang="ru-RU" sz="2400" b="1" dirty="0"/>
          </a:p>
          <a:p>
            <a:pPr>
              <a:spcBef>
                <a:spcPct val="80000"/>
              </a:spcBef>
            </a:pP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44016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Боль</a:t>
            </a:r>
            <a:r>
              <a:rPr 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при заболеваниях МВС</a:t>
            </a:r>
            <a:br>
              <a:rPr lang="en-US" sz="3200" dirty="0">
                <a:latin typeface="Arial" charset="0"/>
              </a:rPr>
            </a:br>
            <a:r>
              <a:rPr lang="ru-RU" sz="3200" b="1" dirty="0">
                <a:solidFill>
                  <a:srgbClr val="FFFF00"/>
                </a:solidFill>
                <a:latin typeface="Arial" charset="0"/>
              </a:rPr>
              <a:t>Локализация</a:t>
            </a: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 / </a:t>
            </a:r>
            <a:r>
              <a:rPr lang="ru-RU" sz="3200" b="1" dirty="0">
                <a:solidFill>
                  <a:srgbClr val="FFFF00"/>
                </a:solidFill>
                <a:latin typeface="Arial" charset="0"/>
              </a:rPr>
              <a:t>Иррадиация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2908300"/>
            <a:ext cx="38862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u="sng" dirty="0">
                <a:solidFill>
                  <a:srgbClr val="FFFF00"/>
                </a:solidFill>
                <a:latin typeface="Arial" charset="0"/>
              </a:rPr>
              <a:t>Характер боли</a:t>
            </a:r>
            <a:r>
              <a:rPr lang="ru-RU" sz="2800" b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800" dirty="0">
                <a:latin typeface="Arial" charset="0"/>
              </a:rPr>
              <a:t>при заболеваниях МВС</a:t>
            </a:r>
            <a:endParaRPr lang="ru-RU" sz="2800" b="0" dirty="0"/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Тупая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ноющая боли в </a:t>
            </a:r>
            <a:r>
              <a:rPr lang="ru-RU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поясничной области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Возможные причины: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- Острый гломерулонефрит</a:t>
            </a:r>
          </a:p>
          <a:p>
            <a:pPr marL="185738" indent="-185738">
              <a:spcBef>
                <a:spcPct val="70000"/>
              </a:spcBef>
              <a:buFontTx/>
              <a:buChar char="-"/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Параренальный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абцесс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185738" indent="-185738">
              <a:spcBef>
                <a:spcPct val="7000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«Застойная почка»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- Острый пиелонефрит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- Хронический гломерулонефрит (редко)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87" y="2834481"/>
            <a:ext cx="3286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0" i="1" u="sng" dirty="0">
                <a:solidFill>
                  <a:srgbClr val="FFFF00"/>
                </a:solidFill>
                <a:latin typeface="Arial" charset="0"/>
              </a:rPr>
              <a:t>Характер боли</a:t>
            </a:r>
            <a:r>
              <a:rPr lang="ru-RU" sz="2800" b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800" dirty="0">
                <a:latin typeface="Arial" charset="0"/>
              </a:rPr>
              <a:t>при заболеваниях МВС</a:t>
            </a:r>
            <a:endParaRPr lang="ru-RU" sz="2800" b="0" dirty="0">
              <a:latin typeface="Arial" charset="0"/>
            </a:endParaRP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Внезапные односторонние боли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Возможные причины: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Инфаркт почки (часы, дни),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Острый пиелонефрит (длительные)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Почечная колика </a:t>
            </a: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(часто односторонняя)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Возможные причины: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Закупорка мочеточника камнем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Перегиб мочеточника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4629150" y="2481593"/>
            <a:ext cx="3886200" cy="30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8893175" cy="936625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FFFF00"/>
                </a:solidFill>
                <a:latin typeface="Arial" charset="0"/>
              </a:rPr>
              <a:t>Устранения и лечения болей </a:t>
            </a:r>
            <a:r>
              <a:rPr lang="ru-RU" sz="2800" dirty="0">
                <a:latin typeface="Arial" charset="0"/>
              </a:rPr>
              <a:t>при МВС</a:t>
            </a:r>
            <a:endParaRPr lang="ru-RU" sz="2800" b="0" dirty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628775"/>
            <a:ext cx="8064500" cy="467995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Боль при почечной колике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Проходит после инъекции атропина, использованием мешка с горячего водой, ванны</a:t>
            </a:r>
          </a:p>
          <a:p>
            <a:pPr>
              <a:spcBef>
                <a:spcPct val="100000"/>
              </a:spcBef>
              <a:buFont typeface="Wingdings" pitchFamily="2" charset="2"/>
              <a:buNone/>
            </a:pP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Боль при подвижной почки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Проходит при смени положения тела</a:t>
            </a:r>
          </a:p>
          <a:p>
            <a:pPr>
              <a:spcBef>
                <a:spcPct val="100000"/>
              </a:spcBef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Боль при остром паранефрите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Снижается после применения пакета со льдом, анальгетиков и НПВП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194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Изменение объёма диуреза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905000" y="126365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905000" y="484505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76400" y="806450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ml</a:t>
            </a:r>
            <a:endParaRPr lang="ru-RU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27125" y="119380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3000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43000" y="225425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2000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143000" y="347345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1000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447800" y="4692650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 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667000" y="2787650"/>
            <a:ext cx="533400" cy="2057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038600" y="1339850"/>
            <a:ext cx="533400" cy="3505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410200" y="4159250"/>
            <a:ext cx="533400" cy="685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705600" y="4845050"/>
            <a:ext cx="381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397125" y="4906962"/>
            <a:ext cx="957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00"/>
                </a:solidFill>
              </a:rPr>
              <a:t> </a:t>
            </a: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Норма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80554" y="2482850"/>
            <a:ext cx="1969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1500 - 2000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810000" y="4921250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Полиурия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886200" y="1035050"/>
            <a:ext cx="7521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&gt; </a:t>
            </a: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219322" y="4921250"/>
            <a:ext cx="1092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Олигурия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334000" y="3854450"/>
            <a:ext cx="7040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 500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477000" y="4921250"/>
            <a:ext cx="8443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Анурия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705600" y="4464050"/>
            <a:ext cx="325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FF00"/>
                </a:solidFill>
              </a:rPr>
              <a:t> 0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905001" y="5638800"/>
            <a:ext cx="23281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Большое количество выделяемой жидкости. Сахарный диабет</a:t>
            </a: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не сахарный диабет</a:t>
            </a: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 rot="3656962">
            <a:off x="3695700" y="4991100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117517" y="5638800"/>
            <a:ext cx="306955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Малое количество выделяемой 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жидкости,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гломерулонефрит,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Нефротический синдром,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Почечная недостаточность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5562600" y="51816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454038" y="5823465"/>
            <a:ext cx="251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Терминальная стадия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почечной недостаточности</a:t>
            </a:r>
            <a:endParaRPr lang="ru-RU" sz="12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 rot="-3686423">
            <a:off x="7391400" y="50292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8667750" y="64912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99FF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790058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1076</Words>
  <Application>Microsoft Office PowerPoint</Application>
  <PresentationFormat>Экран (4:3)</PresentationFormat>
  <Paragraphs>282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Тема Office</vt:lpstr>
      <vt:lpstr>Физикальный осмотр пациента с заболеваниями МВС</vt:lpstr>
      <vt:lpstr>Жалобы пациента с заболеваниями МВС</vt:lpstr>
      <vt:lpstr>Жалобы пациента с заболеваниями МВС     Дополнительные жалобы:</vt:lpstr>
      <vt:lpstr>Боль при заболеваниях МВС</vt:lpstr>
      <vt:lpstr>Боль при заболеваниях МВС Локализация / Иррадиация</vt:lpstr>
      <vt:lpstr>Характер боли при заболеваниях МВС</vt:lpstr>
      <vt:lpstr>Характер боли при заболеваниях МВС</vt:lpstr>
      <vt:lpstr>Устранения и лечения болей при МВС</vt:lpstr>
      <vt:lpstr>Презентация PowerPoint</vt:lpstr>
      <vt:lpstr>Дизурия (1)        Изменение ежедневного объёма диуреза</vt:lpstr>
      <vt:lpstr>Дизурия (2) Изменение ежедневного объёма диуреза</vt:lpstr>
      <vt:lpstr>Дизурия (3) Изменения частыта диуреза</vt:lpstr>
      <vt:lpstr>Дизурия (4)</vt:lpstr>
      <vt:lpstr>Анамнез заболевания у пациента с заболеваниями МВС</vt:lpstr>
      <vt:lpstr>Анамнеза жизни пациента с заболевания МВС</vt:lpstr>
      <vt:lpstr>Общий осмотр пациента с заболеваниями МВС</vt:lpstr>
      <vt:lpstr>Почечные отёки</vt:lpstr>
      <vt:lpstr>Почечные отёки</vt:lpstr>
      <vt:lpstr>Общий осмотр пациента с заболеваниями МВС</vt:lpstr>
      <vt:lpstr>Общий осмотр пациента с заболеваниями МВС</vt:lpstr>
      <vt:lpstr>Пальпация почек</vt:lpstr>
      <vt:lpstr>Пальпация почек</vt:lpstr>
      <vt:lpstr>Перкуссия почек и мочевого пузыря</vt:lpstr>
      <vt:lpstr>Перкуссия почек</vt:lpstr>
      <vt:lpstr>Лабораторное исследование при МВС</vt:lpstr>
      <vt:lpstr> </vt:lpstr>
      <vt:lpstr>Лабораторные методы исследования МВС Биохимический анализ крови </vt:lpstr>
      <vt:lpstr>Инструментальные методы исследования мочеполовой системы</vt:lpstr>
      <vt:lpstr>Ультразвуковое исследование</vt:lpstr>
      <vt:lpstr> Эндоскопические методы Цитоскопия   </vt:lpstr>
      <vt:lpstr>  Морфологические методы Биопсия почек </vt:lpstr>
      <vt:lpstr>Спасибо за внимание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физикального обследования мочевыделительной системы и наружных половых органов. Особенности у детей.</dc:title>
  <dc:creator>User</dc:creator>
  <cp:lastModifiedBy>Pro 100</cp:lastModifiedBy>
  <cp:revision>257</cp:revision>
  <dcterms:created xsi:type="dcterms:W3CDTF">2012-10-31T08:38:33Z</dcterms:created>
  <dcterms:modified xsi:type="dcterms:W3CDTF">2021-09-05T12:26:08Z</dcterms:modified>
</cp:coreProperties>
</file>